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82" r:id="rId3"/>
    <p:sldId id="288" r:id="rId4"/>
    <p:sldId id="287" r:id="rId5"/>
    <p:sldId id="286" r:id="rId6"/>
    <p:sldId id="305" r:id="rId7"/>
    <p:sldId id="306" r:id="rId8"/>
    <p:sldId id="307" r:id="rId9"/>
    <p:sldId id="310" r:id="rId10"/>
    <p:sldId id="309" r:id="rId11"/>
    <p:sldId id="311" r:id="rId12"/>
    <p:sldId id="312" r:id="rId13"/>
    <p:sldId id="313" r:id="rId14"/>
    <p:sldId id="291" r:id="rId15"/>
    <p:sldId id="285" r:id="rId16"/>
    <p:sldId id="284" r:id="rId17"/>
    <p:sldId id="283" r:id="rId18"/>
    <p:sldId id="289" r:id="rId19"/>
    <p:sldId id="290" r:id="rId20"/>
    <p:sldId id="259" r:id="rId21"/>
    <p:sldId id="277" r:id="rId22"/>
    <p:sldId id="274" r:id="rId23"/>
    <p:sldId id="276" r:id="rId24"/>
    <p:sldId id="279" r:id="rId25"/>
    <p:sldId id="278" r:id="rId26"/>
    <p:sldId id="280" r:id="rId27"/>
    <p:sldId id="292" r:id="rId28"/>
    <p:sldId id="299" r:id="rId29"/>
    <p:sldId id="300" r:id="rId30"/>
    <p:sldId id="298" r:id="rId31"/>
    <p:sldId id="297" r:id="rId32"/>
    <p:sldId id="296" r:id="rId33"/>
    <p:sldId id="295" r:id="rId34"/>
    <p:sldId id="294" r:id="rId35"/>
    <p:sldId id="293" r:id="rId36"/>
    <p:sldId id="301" r:id="rId37"/>
    <p:sldId id="30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85" autoAdjust="0"/>
    <p:restoredTop sz="94660"/>
  </p:normalViewPr>
  <p:slideViewPr>
    <p:cSldViewPr>
      <p:cViewPr varScale="1">
        <p:scale>
          <a:sx n="83" d="100"/>
          <a:sy n="83" d="100"/>
        </p:scale>
        <p:origin x="-1358"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 y="1295400"/>
            <a:ext cx="8269254" cy="4724400"/>
          </a:xfrm>
          <a:prstGeom prst="rect">
            <a:avLst/>
          </a:prstGeom>
          <a:noFill/>
          <a:ln w="9525">
            <a:noFill/>
            <a:miter lim="800000"/>
            <a:headEnd/>
            <a:tailEnd/>
          </a:ln>
          <a:effectLst/>
        </p:spPr>
      </p:pic>
      <p:sp>
        <p:nvSpPr>
          <p:cNvPr id="3" name="Rectangle 2"/>
          <p:cNvSpPr/>
          <p:nvPr/>
        </p:nvSpPr>
        <p:spPr>
          <a:xfrm>
            <a:off x="2514600" y="457200"/>
            <a:ext cx="3886200" cy="584775"/>
          </a:xfrm>
          <a:prstGeom prst="rect">
            <a:avLst/>
          </a:prstGeom>
        </p:spPr>
        <p:txBody>
          <a:bodyPr wrap="square">
            <a:spAutoFit/>
          </a:bodyPr>
          <a:lstStyle/>
          <a:p>
            <a:pPr algn="ctr"/>
            <a:r>
              <a:rPr lang="en-US" sz="3200" b="1" dirty="0" smtClean="0">
                <a:solidFill>
                  <a:srgbClr val="FF0000"/>
                </a:solidFill>
              </a:rPr>
              <a:t>Introduction to HIVE</a:t>
            </a:r>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071546"/>
            <a:ext cx="8929718" cy="5081620"/>
            <a:chOff x="0" y="1071546"/>
            <a:chExt cx="8929718" cy="5081620"/>
          </a:xfrm>
        </p:grpSpPr>
        <p:pic>
          <p:nvPicPr>
            <p:cNvPr id="8194" name="Picture 2"/>
            <p:cNvPicPr>
              <a:picLocks noChangeAspect="1" noChangeArrowheads="1"/>
            </p:cNvPicPr>
            <p:nvPr/>
          </p:nvPicPr>
          <p:blipFill>
            <a:blip r:embed="rId2"/>
            <a:srcRect/>
            <a:stretch>
              <a:fillRect/>
            </a:stretch>
          </p:blipFill>
          <p:spPr bwMode="auto">
            <a:xfrm>
              <a:off x="142844" y="1071546"/>
              <a:ext cx="8770945" cy="4933657"/>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0" y="5500702"/>
              <a:ext cx="8929718" cy="652464"/>
            </a:xfrm>
            <a:prstGeom prst="rect">
              <a:avLst/>
            </a:prstGeom>
            <a:noFill/>
            <a:ln w="9525">
              <a:noFill/>
              <a:miter lim="800000"/>
              <a:headEnd/>
              <a:tailEnd/>
            </a:ln>
            <a:effec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42918"/>
            <a:ext cx="9017021" cy="5153058"/>
            <a:chOff x="0" y="642918"/>
            <a:chExt cx="9017021" cy="5153058"/>
          </a:xfrm>
        </p:grpSpPr>
        <p:pic>
          <p:nvPicPr>
            <p:cNvPr id="10242" name="Picture 2"/>
            <p:cNvPicPr>
              <a:picLocks noChangeAspect="1" noChangeArrowheads="1"/>
            </p:cNvPicPr>
            <p:nvPr/>
          </p:nvPicPr>
          <p:blipFill>
            <a:blip r:embed="rId2"/>
            <a:srcRect/>
            <a:stretch>
              <a:fillRect/>
            </a:stretch>
          </p:blipFill>
          <p:spPr bwMode="auto">
            <a:xfrm>
              <a:off x="0" y="642918"/>
              <a:ext cx="9017021" cy="507207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0" y="5214950"/>
              <a:ext cx="9001156" cy="581026"/>
            </a:xfrm>
            <a:prstGeom prst="rect">
              <a:avLst/>
            </a:prstGeom>
            <a:noFill/>
            <a:ln w="9525">
              <a:noFill/>
              <a:miter lim="800000"/>
              <a:headEnd/>
              <a:tailEnd/>
            </a:ln>
            <a:effec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2844" y="928670"/>
            <a:ext cx="8715436" cy="4902433"/>
            <a:chOff x="142844" y="928670"/>
            <a:chExt cx="8715436" cy="4902433"/>
          </a:xfrm>
        </p:grpSpPr>
        <p:pic>
          <p:nvPicPr>
            <p:cNvPr id="11266" name="Picture 2"/>
            <p:cNvPicPr>
              <a:picLocks noChangeAspect="1" noChangeArrowheads="1"/>
            </p:cNvPicPr>
            <p:nvPr/>
          </p:nvPicPr>
          <p:blipFill>
            <a:blip r:embed="rId2"/>
            <a:srcRect/>
            <a:stretch>
              <a:fillRect/>
            </a:stretch>
          </p:blipFill>
          <p:spPr bwMode="auto">
            <a:xfrm>
              <a:off x="142844" y="928670"/>
              <a:ext cx="8715436" cy="4902433"/>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7572396" y="5286388"/>
              <a:ext cx="1285884" cy="504827"/>
            </a:xfrm>
            <a:prstGeom prst="rect">
              <a:avLst/>
            </a:prstGeom>
            <a:noFill/>
            <a:ln w="9525">
              <a:noFill/>
              <a:miter lim="800000"/>
              <a:headEnd/>
              <a:tailEnd/>
            </a:ln>
            <a:effectLst/>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928670"/>
            <a:ext cx="9001156" cy="5224496"/>
            <a:chOff x="0" y="928670"/>
            <a:chExt cx="9001156" cy="5224496"/>
          </a:xfrm>
        </p:grpSpPr>
        <p:pic>
          <p:nvPicPr>
            <p:cNvPr id="12290" name="Picture 2"/>
            <p:cNvPicPr>
              <a:picLocks noChangeAspect="1" noChangeArrowheads="1"/>
            </p:cNvPicPr>
            <p:nvPr/>
          </p:nvPicPr>
          <p:blipFill>
            <a:blip r:embed="rId2"/>
            <a:srcRect/>
            <a:stretch>
              <a:fillRect/>
            </a:stretch>
          </p:blipFill>
          <p:spPr bwMode="auto">
            <a:xfrm>
              <a:off x="214282" y="928670"/>
              <a:ext cx="8786842" cy="4942599"/>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0" y="5357826"/>
              <a:ext cx="9001156" cy="795340"/>
            </a:xfrm>
            <a:prstGeom prst="rect">
              <a:avLst/>
            </a:prstGeom>
            <a:noFill/>
            <a:ln w="9525">
              <a:noFill/>
              <a:miter lim="800000"/>
              <a:headEnd/>
              <a:tailEnd/>
            </a:ln>
            <a:effec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632311"/>
          </a:xfrm>
          <a:prstGeom prst="rect">
            <a:avLst/>
          </a:prstGeom>
        </p:spPr>
        <p:txBody>
          <a:bodyPr wrap="square">
            <a:spAutoFit/>
          </a:bodyPr>
          <a:lstStyle/>
          <a:p>
            <a:pPr algn="just"/>
            <a:r>
              <a:rPr lang="en-GB" sz="2400" dirty="0" smtClean="0"/>
              <a:t>The data flow in the following sequence:</a:t>
            </a:r>
          </a:p>
          <a:p>
            <a:pPr algn="just">
              <a:buFont typeface="Arial" pitchFamily="34" charset="0"/>
              <a:buChar char="•"/>
            </a:pPr>
            <a:r>
              <a:rPr lang="en-GB" sz="2400" dirty="0" smtClean="0"/>
              <a:t>  We execute a query, which goes into the driver</a:t>
            </a:r>
          </a:p>
          <a:p>
            <a:pPr algn="just">
              <a:buFont typeface="Arial" pitchFamily="34" charset="0"/>
              <a:buChar char="•"/>
            </a:pPr>
            <a:r>
              <a:rPr lang="en-GB" sz="2400" dirty="0" smtClean="0"/>
              <a:t>  Then the driver asks for the plan, which refers to the query execution </a:t>
            </a:r>
          </a:p>
          <a:p>
            <a:pPr algn="just">
              <a:buFont typeface="Arial" pitchFamily="34" charset="0"/>
              <a:buChar char="•"/>
            </a:pPr>
            <a:r>
              <a:rPr lang="en-GB" sz="2400" dirty="0" smtClean="0"/>
              <a:t>  After this, the compiler gets the metadata from the metastore</a:t>
            </a:r>
          </a:p>
          <a:p>
            <a:pPr algn="just">
              <a:buFont typeface="Arial" pitchFamily="34" charset="0"/>
              <a:buChar char="•"/>
            </a:pPr>
            <a:r>
              <a:rPr lang="en-GB" sz="2400" dirty="0" smtClean="0"/>
              <a:t>  The metastore responds with the metadata</a:t>
            </a:r>
          </a:p>
          <a:p>
            <a:pPr algn="just">
              <a:buFont typeface="Arial" pitchFamily="34" charset="0"/>
              <a:buChar char="•"/>
            </a:pPr>
            <a:r>
              <a:rPr lang="en-GB" sz="2400" dirty="0" smtClean="0"/>
              <a:t>  The compiler gathers this information and sends the plan back to the</a:t>
            </a:r>
          </a:p>
          <a:p>
            <a:pPr algn="just"/>
            <a:r>
              <a:rPr lang="en-GB" sz="2400" dirty="0" smtClean="0"/>
              <a:t>   driver</a:t>
            </a:r>
          </a:p>
          <a:p>
            <a:pPr algn="just">
              <a:buFont typeface="Arial" pitchFamily="34" charset="0"/>
              <a:buChar char="•"/>
            </a:pPr>
            <a:r>
              <a:rPr lang="en-GB" sz="2400" dirty="0" smtClean="0"/>
              <a:t>  Now, the driver sends the execution plan to the execution engine</a:t>
            </a:r>
          </a:p>
          <a:p>
            <a:pPr algn="just">
              <a:buFont typeface="Arial" pitchFamily="34" charset="0"/>
              <a:buChar char="•"/>
            </a:pPr>
            <a:r>
              <a:rPr lang="en-GB" sz="2400" dirty="0" smtClean="0"/>
              <a:t>  The execution engine acts as a bridge between the Hive and Hadoop to process the query</a:t>
            </a:r>
          </a:p>
          <a:p>
            <a:pPr algn="just">
              <a:buFont typeface="Arial" pitchFamily="34" charset="0"/>
              <a:buChar char="•"/>
            </a:pPr>
            <a:r>
              <a:rPr lang="en-GB" sz="2400" dirty="0" smtClean="0"/>
              <a:t> In addition to this, the execution engine also communicates</a:t>
            </a:r>
          </a:p>
          <a:p>
            <a:pPr algn="just"/>
            <a:r>
              <a:rPr lang="en-GB" sz="2400" dirty="0" smtClean="0"/>
              <a:t>  bidirectionally with the metastore to perform various operations, such as create and drop tables</a:t>
            </a:r>
          </a:p>
          <a:p>
            <a:pPr algn="just">
              <a:buFont typeface="Arial" pitchFamily="34" charset="0"/>
              <a:buChar char="•"/>
            </a:pPr>
            <a:r>
              <a:rPr lang="en-GB" sz="2400" dirty="0" smtClean="0"/>
              <a:t> Finally, we have a bidirectional communication to fetch and send results back to the client</a:t>
            </a:r>
            <a:endParaRPr lang="en-GB"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381000"/>
            <a:ext cx="9128677"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0" y="0"/>
            <a:ext cx="6010275" cy="4095750"/>
          </a:xfrm>
          <a:prstGeom prst="rect">
            <a:avLst/>
          </a:prstGeom>
          <a:noFill/>
          <a:ln w="9525">
            <a:noFill/>
            <a:miter lim="800000"/>
            <a:headEnd/>
            <a:tailEnd/>
          </a:ln>
          <a:effectLst/>
        </p:spPr>
      </p:pic>
      <p:sp>
        <p:nvSpPr>
          <p:cNvPr id="3" name="Rectangle 2"/>
          <p:cNvSpPr/>
          <p:nvPr/>
        </p:nvSpPr>
        <p:spPr>
          <a:xfrm>
            <a:off x="152400" y="4267200"/>
            <a:ext cx="8839200" cy="1200329"/>
          </a:xfrm>
          <a:prstGeom prst="rect">
            <a:avLst/>
          </a:prstGeom>
        </p:spPr>
        <p:txBody>
          <a:bodyPr wrap="square">
            <a:spAutoFit/>
          </a:bodyPr>
          <a:lstStyle/>
          <a:p>
            <a:pPr algn="just"/>
            <a:r>
              <a:rPr lang="en-GB" dirty="0" smtClean="0">
                <a:latin typeface="Times New Roman" pitchFamily="18" charset="0"/>
                <a:cs typeface="Times New Roman" pitchFamily="18" charset="0"/>
              </a:rPr>
              <a:t>Tables -      Tables in Hive are created the same way it is done in RDBMS </a:t>
            </a:r>
          </a:p>
          <a:p>
            <a:pPr algn="just"/>
            <a:r>
              <a:rPr lang="en-GB" dirty="0" smtClean="0">
                <a:latin typeface="Times New Roman" pitchFamily="18" charset="0"/>
                <a:cs typeface="Times New Roman" pitchFamily="18" charset="0"/>
              </a:rPr>
              <a:t>Partitions - Tables are organized into partitions for grouping similar types of data based on the partition key </a:t>
            </a:r>
          </a:p>
          <a:p>
            <a:pPr algn="just"/>
            <a:r>
              <a:rPr lang="en-GB" dirty="0" smtClean="0">
                <a:latin typeface="Times New Roman" pitchFamily="18" charset="0"/>
                <a:cs typeface="Times New Roman" pitchFamily="18" charset="0"/>
              </a:rPr>
              <a:t>Buckets - Data present in partitions can be further divided into buckets for efficient querying</a:t>
            </a:r>
            <a:endParaRPr lang="en-GB"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200" y="228600"/>
            <a:ext cx="2209800" cy="461665"/>
          </a:xfrm>
          <a:prstGeom prst="rect">
            <a:avLst/>
          </a:prstGeom>
        </p:spPr>
        <p:txBody>
          <a:bodyPr wrap="square">
            <a:spAutoFit/>
          </a:bodyPr>
          <a:lstStyle/>
          <a:p>
            <a:r>
              <a:rPr lang="en-US" sz="2400" b="1" dirty="0" smtClean="0">
                <a:solidFill>
                  <a:srgbClr val="FF0000"/>
                </a:solidFill>
              </a:rPr>
              <a:t>Hive Data Types</a:t>
            </a:r>
            <a:endParaRPr lang="en-US" sz="2400" b="1" dirty="0">
              <a:solidFill>
                <a:srgbClr val="FF0000"/>
              </a:solidFill>
            </a:endParaRPr>
          </a:p>
        </p:txBody>
      </p:sp>
      <p:pic>
        <p:nvPicPr>
          <p:cNvPr id="4099" name="Picture 3"/>
          <p:cNvPicPr>
            <a:picLocks noChangeAspect="1" noChangeArrowheads="1"/>
          </p:cNvPicPr>
          <p:nvPr/>
        </p:nvPicPr>
        <p:blipFill>
          <a:blip r:embed="rId2"/>
          <a:srcRect/>
          <a:stretch>
            <a:fillRect/>
          </a:stretch>
        </p:blipFill>
        <p:spPr bwMode="auto">
          <a:xfrm>
            <a:off x="228600" y="838200"/>
            <a:ext cx="7239000" cy="28956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228600" y="3810714"/>
            <a:ext cx="8610600" cy="27424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81000" y="685800"/>
            <a:ext cx="83439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38138" y="28575"/>
            <a:ext cx="8467725" cy="6800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906340"/>
            <a:ext cx="9001155" cy="5175388"/>
            <a:chOff x="0" y="906340"/>
            <a:chExt cx="9001155" cy="5175388"/>
          </a:xfrm>
        </p:grpSpPr>
        <p:grpSp>
          <p:nvGrpSpPr>
            <p:cNvPr id="6" name="Group 5"/>
            <p:cNvGrpSpPr/>
            <p:nvPr/>
          </p:nvGrpSpPr>
          <p:grpSpPr>
            <a:xfrm>
              <a:off x="0" y="906340"/>
              <a:ext cx="9001155" cy="5047135"/>
              <a:chOff x="0" y="906340"/>
              <a:chExt cx="9001155" cy="5047135"/>
            </a:xfrm>
          </p:grpSpPr>
          <p:pic>
            <p:nvPicPr>
              <p:cNvPr id="1027" name="Picture 3"/>
              <p:cNvPicPr>
                <a:picLocks noChangeAspect="1" noChangeArrowheads="1"/>
              </p:cNvPicPr>
              <p:nvPr/>
            </p:nvPicPr>
            <p:blipFill>
              <a:blip r:embed="rId2"/>
              <a:srcRect/>
              <a:stretch>
                <a:fillRect/>
              </a:stretch>
            </p:blipFill>
            <p:spPr bwMode="auto">
              <a:xfrm>
                <a:off x="0" y="906340"/>
                <a:ext cx="8929718" cy="50229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7215206" y="5357826"/>
                <a:ext cx="1785949" cy="595649"/>
              </a:xfrm>
              <a:prstGeom prst="rect">
                <a:avLst/>
              </a:prstGeom>
              <a:noFill/>
              <a:ln w="9525">
                <a:noFill/>
                <a:miter lim="800000"/>
                <a:headEnd/>
                <a:tailEnd/>
              </a:ln>
              <a:effectLst/>
            </p:spPr>
          </p:pic>
        </p:grpSp>
        <p:pic>
          <p:nvPicPr>
            <p:cNvPr id="1029" name="Picture 5"/>
            <p:cNvPicPr>
              <a:picLocks noChangeAspect="1" noChangeArrowheads="1"/>
            </p:cNvPicPr>
            <p:nvPr/>
          </p:nvPicPr>
          <p:blipFill>
            <a:blip r:embed="rId4"/>
            <a:srcRect/>
            <a:stretch>
              <a:fillRect/>
            </a:stretch>
          </p:blipFill>
          <p:spPr bwMode="auto">
            <a:xfrm>
              <a:off x="0" y="5643578"/>
              <a:ext cx="7296150" cy="43815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228601"/>
            <a:ext cx="6934200" cy="369332"/>
          </a:xfrm>
          <a:prstGeom prst="rect">
            <a:avLst/>
          </a:prstGeom>
        </p:spPr>
        <p:txBody>
          <a:bodyPr wrap="square">
            <a:spAutoFit/>
          </a:bodyPr>
          <a:lstStyle/>
          <a:p>
            <a:r>
              <a:rPr lang="en-US" dirty="0" smtClean="0"/>
              <a:t>HIVE data Types (Primitive types, Conversions, Complex types)</a:t>
            </a:r>
            <a:endParaRPr lang="en-US" dirty="0"/>
          </a:p>
        </p:txBody>
      </p:sp>
      <p:pic>
        <p:nvPicPr>
          <p:cNvPr id="1026" name="Picture 2"/>
          <p:cNvPicPr>
            <a:picLocks noChangeAspect="1" noChangeArrowheads="1"/>
          </p:cNvPicPr>
          <p:nvPr/>
        </p:nvPicPr>
        <p:blipFill>
          <a:blip r:embed="rId2"/>
          <a:srcRect/>
          <a:stretch>
            <a:fillRect/>
          </a:stretch>
        </p:blipFill>
        <p:spPr bwMode="auto">
          <a:xfrm>
            <a:off x="533400" y="533400"/>
            <a:ext cx="8381999" cy="60727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228600"/>
            <a:ext cx="8267700" cy="30099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28600" y="3124200"/>
            <a:ext cx="8382000" cy="2924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0"/>
            <a:ext cx="5953618" cy="461665"/>
          </a:xfrm>
          <a:prstGeom prst="rect">
            <a:avLst/>
          </a:prstGeom>
        </p:spPr>
        <p:txBody>
          <a:bodyPr wrap="none">
            <a:spAutoFit/>
          </a:bodyPr>
          <a:lstStyle/>
          <a:p>
            <a:r>
              <a:rPr lang="en-US" sz="2400" b="1" dirty="0" smtClean="0">
                <a:solidFill>
                  <a:srgbClr val="FF0000"/>
                </a:solidFill>
              </a:rPr>
              <a:t>Creating and Managing Databases and Tables</a:t>
            </a:r>
            <a:endParaRPr lang="en-US" sz="2400" b="1" dirty="0">
              <a:solidFill>
                <a:srgbClr val="FF0000"/>
              </a:solidFill>
            </a:endParaRPr>
          </a:p>
        </p:txBody>
      </p:sp>
      <p:pic>
        <p:nvPicPr>
          <p:cNvPr id="3074" name="Picture 2"/>
          <p:cNvPicPr>
            <a:picLocks noChangeAspect="1" noChangeArrowheads="1"/>
          </p:cNvPicPr>
          <p:nvPr/>
        </p:nvPicPr>
        <p:blipFill>
          <a:blip r:embed="rId2"/>
          <a:srcRect/>
          <a:stretch>
            <a:fillRect/>
          </a:stretch>
        </p:blipFill>
        <p:spPr bwMode="auto">
          <a:xfrm>
            <a:off x="98905" y="947738"/>
            <a:ext cx="8875435" cy="5376862"/>
          </a:xfrm>
          <a:prstGeom prst="rect">
            <a:avLst/>
          </a:prstGeom>
          <a:noFill/>
          <a:ln w="9525">
            <a:noFill/>
            <a:miter lim="800000"/>
            <a:headEnd/>
            <a:tailEnd/>
          </a:ln>
          <a:effectLst/>
        </p:spPr>
      </p:pic>
      <p:sp>
        <p:nvSpPr>
          <p:cNvPr id="4" name="Rectangle 3"/>
          <p:cNvSpPr/>
          <p:nvPr/>
        </p:nvSpPr>
        <p:spPr>
          <a:xfrm>
            <a:off x="0" y="457200"/>
            <a:ext cx="4227504" cy="369332"/>
          </a:xfrm>
          <a:prstGeom prst="rect">
            <a:avLst/>
          </a:prstGeom>
        </p:spPr>
        <p:txBody>
          <a:bodyPr wrap="none">
            <a:spAutoFit/>
          </a:bodyPr>
          <a:lstStyle/>
          <a:p>
            <a:r>
              <a:rPr lang="en-GB" dirty="0" smtClean="0"/>
              <a:t>Creating, Dropping, and Altering Databases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991600" cy="5262979"/>
          </a:xfrm>
          <a:prstGeom prst="rect">
            <a:avLst/>
          </a:prstGeom>
        </p:spPr>
        <p:txBody>
          <a:bodyPr wrap="square">
            <a:spAutoFit/>
          </a:bodyPr>
          <a:lstStyle/>
          <a:p>
            <a:pPr algn="just"/>
            <a:r>
              <a:rPr lang="en-GB" sz="2400" dirty="0" smtClean="0">
                <a:latin typeface="Times New Roman" pitchFamily="18" charset="0"/>
                <a:cs typeface="Times New Roman" pitchFamily="18" charset="0"/>
              </a:rPr>
              <a:t>In Line 4 of above instructions, </a:t>
            </a:r>
          </a:p>
          <a:p>
            <a:pPr algn="just"/>
            <a:r>
              <a:rPr lang="en-GB" sz="2400" dirty="0" smtClean="0">
                <a:latin typeface="Times New Roman" pitchFamily="18" charset="0"/>
                <a:cs typeface="Times New Roman" pitchFamily="18" charset="0"/>
              </a:rPr>
              <a:t>we’re now altering the database which have already created with the name ourfirstdatabase to include two new metadata items: creator and created_for. </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These two can be quite useful for documentation purposes and coordination within your working group. </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The command in Line 5 is used to view the metadata.</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With the help of command in Line 6 we’re dropping the entire database — removing it from the server. </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We can use the DROP TABLE command to delete individual tables.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4893647"/>
          </a:xfrm>
          <a:prstGeom prst="rect">
            <a:avLst/>
          </a:prstGeom>
        </p:spPr>
        <p:txBody>
          <a:bodyPr wrap="square">
            <a:spAutoFit/>
          </a:bodyPr>
          <a:lstStyle/>
          <a:p>
            <a:pPr algn="just"/>
            <a:r>
              <a:rPr lang="en-GB" sz="2400" dirty="0" smtClean="0">
                <a:latin typeface="Times New Roman" pitchFamily="18" charset="0"/>
                <a:cs typeface="Times New Roman" pitchFamily="18" charset="0"/>
              </a:rPr>
              <a:t>Creating and managing tables with Hive Apache Hive lets you define the record format separately from the file format. Hive tables default to the configuration in below Listing unless you override the default settings. </a:t>
            </a:r>
          </a:p>
          <a:p>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CREATE TABLE </a:t>
            </a:r>
          </a:p>
          <a:p>
            <a:r>
              <a:rPr lang="en-GB" sz="2400" dirty="0" smtClean="0">
                <a:latin typeface="Times New Roman" pitchFamily="18" charset="0"/>
                <a:cs typeface="Times New Roman" pitchFamily="18" charset="0"/>
              </a:rPr>
              <a:t>... </a:t>
            </a:r>
          </a:p>
          <a:p>
            <a:r>
              <a:rPr lang="en-GB" sz="2400" dirty="0" smtClean="0">
                <a:latin typeface="Times New Roman" pitchFamily="18" charset="0"/>
                <a:cs typeface="Times New Roman" pitchFamily="18" charset="0"/>
              </a:rPr>
              <a:t>...</a:t>
            </a:r>
          </a:p>
          <a:p>
            <a:r>
              <a:rPr lang="en-GB" sz="2400" dirty="0" smtClean="0">
                <a:latin typeface="Times New Roman" pitchFamily="18" charset="0"/>
                <a:cs typeface="Times New Roman" pitchFamily="18" charset="0"/>
              </a:rPr>
              <a:t>ROW FORMAT DELIMITED </a:t>
            </a:r>
          </a:p>
          <a:p>
            <a:r>
              <a:rPr lang="en-GB" sz="2400" dirty="0" smtClean="0">
                <a:latin typeface="Times New Roman" pitchFamily="18" charset="0"/>
                <a:cs typeface="Times New Roman" pitchFamily="18" charset="0"/>
              </a:rPr>
              <a:t>FIELDS TERMINATED </a:t>
            </a:r>
            <a:r>
              <a:rPr lang="en-US" sz="2400" dirty="0" smtClean="0"/>
              <a:t>BY '\001'</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COLLECTION ITEMS TERMINATED </a:t>
            </a:r>
            <a:r>
              <a:rPr lang="en-US" sz="2400" dirty="0" smtClean="0"/>
              <a:t>BY '\002'</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MAP KEYS TERMINATED </a:t>
            </a:r>
            <a:r>
              <a:rPr lang="en-US" sz="2400" dirty="0" smtClean="0"/>
              <a:t>BY ‘\003'</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LINES TERMINATED </a:t>
            </a:r>
            <a:r>
              <a:rPr lang="en-US" sz="2400" dirty="0" smtClean="0"/>
              <a:t>BY ‘\n'</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STORED AS TEXTFILE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4893647"/>
          </a:xfrm>
          <a:prstGeom prst="rect">
            <a:avLst/>
          </a:prstGeom>
        </p:spPr>
        <p:txBody>
          <a:bodyPr wrap="square">
            <a:spAutoFit/>
          </a:bodyPr>
          <a:lstStyle/>
          <a:p>
            <a:pPr algn="just"/>
            <a:r>
              <a:rPr lang="en-GB" sz="2400" dirty="0" smtClean="0">
                <a:latin typeface="Times New Roman" pitchFamily="18" charset="0"/>
                <a:cs typeface="Times New Roman" pitchFamily="18" charset="0"/>
              </a:rPr>
              <a:t>The following listing specifies on how fields will be separated or delimited whenever you insert or load data into the table.</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(1)Hive&gt; CREATE TABLE data_types_table </a:t>
            </a:r>
          </a:p>
          <a:p>
            <a:pPr algn="just"/>
            <a:r>
              <a:rPr lang="en-GB" sz="2400" dirty="0" smtClean="0">
                <a:latin typeface="Times New Roman" pitchFamily="18" charset="0"/>
                <a:cs typeface="Times New Roman" pitchFamily="18" charset="0"/>
              </a:rPr>
              <a:t>( ... (33) &gt; ROW FORMAT DELIMITED</a:t>
            </a:r>
          </a:p>
          <a:p>
            <a:pPr algn="just"/>
            <a:r>
              <a:rPr lang="en-GB" sz="2400" dirty="0" smtClean="0">
                <a:latin typeface="Times New Roman" pitchFamily="18" charset="0"/>
                <a:cs typeface="Times New Roman" pitchFamily="18" charset="0"/>
              </a:rPr>
              <a:t>(34) &gt; FIELDS TERMINATED BY ',' </a:t>
            </a:r>
          </a:p>
          <a:p>
            <a:pPr algn="just"/>
            <a:r>
              <a:rPr lang="en-GB" sz="2400" dirty="0" smtClean="0">
                <a:latin typeface="Times New Roman" pitchFamily="18" charset="0"/>
                <a:cs typeface="Times New Roman" pitchFamily="18" charset="0"/>
              </a:rPr>
              <a:t>(35) &gt; COLLECTION ITEMS TERMINATED BY '|' </a:t>
            </a:r>
          </a:p>
          <a:p>
            <a:pPr algn="just"/>
            <a:r>
              <a:rPr lang="en-GB" sz="2400" dirty="0" smtClean="0">
                <a:latin typeface="Times New Roman" pitchFamily="18" charset="0"/>
                <a:cs typeface="Times New Roman" pitchFamily="18" charset="0"/>
              </a:rPr>
              <a:t>(36) &gt; MAP KEYS TERMINATED BY '^' </a:t>
            </a:r>
          </a:p>
          <a:p>
            <a:pPr algn="just"/>
            <a:r>
              <a:rPr lang="en-GB" sz="2400" dirty="0" smtClean="0">
                <a:latin typeface="Times New Roman" pitchFamily="18" charset="0"/>
                <a:cs typeface="Times New Roman" pitchFamily="18" charset="0"/>
              </a:rPr>
              <a:t>(37) &gt; LINES TERMINATED BY '\n' </a:t>
            </a:r>
          </a:p>
          <a:p>
            <a:pPr algn="just"/>
            <a:r>
              <a:rPr lang="en-GB" sz="2400" dirty="0" smtClean="0">
                <a:latin typeface="Times New Roman" pitchFamily="18" charset="0"/>
                <a:cs typeface="Times New Roman" pitchFamily="18" charset="0"/>
              </a:rPr>
              <a:t>(38) &gt; STORED AS TEXTFILE </a:t>
            </a:r>
          </a:p>
          <a:p>
            <a:pPr algn="just"/>
            <a:r>
              <a:rPr lang="en-GB" sz="2400" dirty="0" smtClean="0">
                <a:latin typeface="Times New Roman" pitchFamily="18" charset="0"/>
                <a:cs typeface="Times New Roman" pitchFamily="18" charset="0"/>
              </a:rPr>
              <a:t>... </a:t>
            </a:r>
          </a:p>
          <a:p>
            <a:pPr algn="just"/>
            <a:r>
              <a:rPr lang="en-GB" sz="2400" dirty="0" smtClean="0">
                <a:latin typeface="Times New Roman" pitchFamily="18" charset="0"/>
                <a:cs typeface="Times New Roman" pitchFamily="18" charset="0"/>
              </a:rPr>
              <a:t>(39) &gt; TBLPROPERTIES('creator'='Bruce Brown', </a:t>
            </a:r>
          </a:p>
          <a:p>
            <a:pPr algn="just"/>
            <a:r>
              <a:rPr lang="en-GB" sz="2400" dirty="0" smtClean="0">
                <a:latin typeface="Times New Roman" pitchFamily="18" charset="0"/>
                <a:cs typeface="Times New Roman" pitchFamily="18" charset="0"/>
              </a:rPr>
              <a:t>'created_at'='Sat Sep 21 20:46:32 EDT 2013');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3785652"/>
          </a:xfrm>
          <a:prstGeom prst="rect">
            <a:avLst/>
          </a:prstGeom>
        </p:spPr>
        <p:txBody>
          <a:bodyPr wrap="square">
            <a:spAutoFit/>
          </a:bodyPr>
          <a:lstStyle/>
          <a:p>
            <a:pPr algn="just"/>
            <a:r>
              <a:rPr lang="en-GB" sz="2400" dirty="0" smtClean="0">
                <a:latin typeface="Times New Roman" pitchFamily="18" charset="0"/>
                <a:cs typeface="Times New Roman" pitchFamily="18" charset="0"/>
              </a:rPr>
              <a:t>In the above listing Lines 33–37 define the Hive row format for our data_types_table. </a:t>
            </a:r>
          </a:p>
          <a:p>
            <a:pPr algn="just"/>
            <a:r>
              <a:rPr lang="en-GB" sz="2400" dirty="0" smtClean="0">
                <a:latin typeface="Times New Roman" pitchFamily="18" charset="0"/>
                <a:cs typeface="Times New Roman" pitchFamily="18" charset="0"/>
              </a:rPr>
              <a:t>Line 38 defines the Hive file format — a text file — when the data is stored in the HDFS. </a:t>
            </a:r>
          </a:p>
          <a:p>
            <a:pPr algn="just"/>
            <a:r>
              <a:rPr lang="en-GB" sz="2400" dirty="0" smtClean="0">
                <a:latin typeface="Times New Roman" pitchFamily="18" charset="0"/>
                <a:cs typeface="Times New Roman" pitchFamily="18" charset="0"/>
              </a:rPr>
              <a:t>So far, we have been using the default TEXTFILE format for your Hive table records. </a:t>
            </a:r>
          </a:p>
          <a:p>
            <a:pPr algn="just"/>
            <a:r>
              <a:rPr lang="en-GB" sz="2400" dirty="0" smtClean="0">
                <a:latin typeface="Times New Roman" pitchFamily="18" charset="0"/>
                <a:cs typeface="Times New Roman" pitchFamily="18" charset="0"/>
              </a:rPr>
              <a:t>However, as you know, text files are slower to process, and they consume a lot of disk space unless you compress them. </a:t>
            </a:r>
          </a:p>
          <a:p>
            <a:pPr algn="just"/>
            <a:r>
              <a:rPr lang="en-GB" sz="2400" dirty="0" smtClean="0">
                <a:latin typeface="Times New Roman" pitchFamily="18" charset="0"/>
                <a:cs typeface="Times New Roman" pitchFamily="18" charset="0"/>
              </a:rPr>
              <a:t>For these reasons and more, the Apache Hive community came up with several choices for storing our tables on the HDFS.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304800"/>
            <a:ext cx="6296025" cy="6211628"/>
          </a:xfrm>
          <a:prstGeom prst="rect">
            <a:avLst/>
          </a:prstGeom>
        </p:spPr>
      </p:pic>
    </p:spTree>
    <p:extLst>
      <p:ext uri="{BB962C8B-B14F-4D97-AF65-F5344CB8AC3E}">
        <p14:creationId xmlns:p14="http://schemas.microsoft.com/office/powerpoint/2010/main" xmlns="" val="3076779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382000" cy="6093976"/>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Hive Client:</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Hive drivers support applications written in any language like Python, Java, C++, and Ruby, among others, using JDBC, ODBC, and Thrift drivers, to perform queries on the Hive. Therefore, one may design a hive client in any language of their choice</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three types of Hive clients are referred to as </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r>
              <a:rPr lang="en-US" sz="2000" b="1" dirty="0" smtClean="0">
                <a:solidFill>
                  <a:srgbClr val="000000"/>
                </a:solidFill>
                <a:latin typeface="Times New Roman" panose="02020603050405020304" pitchFamily="18" charset="0"/>
                <a:cs typeface="Times New Roman" panose="02020603050405020304" pitchFamily="18" charset="0"/>
              </a:rPr>
              <a:t>Thrift </a:t>
            </a:r>
            <a:r>
              <a:rPr lang="en-US" sz="2000" b="1" dirty="0">
                <a:solidFill>
                  <a:srgbClr val="000000"/>
                </a:solidFill>
                <a:latin typeface="Times New Roman" panose="02020603050405020304" pitchFamily="18" charset="0"/>
                <a:cs typeface="Times New Roman" panose="02020603050405020304" pitchFamily="18" charset="0"/>
              </a:rPr>
              <a:t>Clients</a:t>
            </a:r>
            <a:r>
              <a:rPr lang="en-US" sz="2000" dirty="0">
                <a:solidFill>
                  <a:srgbClr val="000000"/>
                </a:solidFill>
                <a:latin typeface="Times New Roman" panose="02020603050405020304" pitchFamily="18" charset="0"/>
                <a:cs typeface="Times New Roman" panose="02020603050405020304" pitchFamily="18" charset="0"/>
              </a:rPr>
              <a:t>: The Hive server can handle requests from a thrift client by using Apache Thrift</a:t>
            </a:r>
            <a:r>
              <a:rPr lang="en-US" sz="2000" dirty="0" smtClean="0">
                <a:solidFill>
                  <a:srgbClr val="000000"/>
                </a:solidFill>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000" b="1" dirty="0">
                <a:solidFill>
                  <a:srgbClr val="000000"/>
                </a:solidFill>
                <a:latin typeface="Times New Roman" panose="02020603050405020304" pitchFamily="18" charset="0"/>
                <a:cs typeface="Times New Roman" panose="02020603050405020304" pitchFamily="18" charset="0"/>
              </a:rPr>
              <a:t>JDBC client</a:t>
            </a:r>
            <a:r>
              <a:rPr lang="en-US" sz="2000" dirty="0">
                <a:solidFill>
                  <a:srgbClr val="000000"/>
                </a:solidFill>
                <a:latin typeface="Times New Roman" panose="02020603050405020304" pitchFamily="18" charset="0"/>
                <a:cs typeface="Times New Roman" panose="02020603050405020304" pitchFamily="18" charset="0"/>
              </a:rPr>
              <a:t>: A JDBC driver connects to Hive using the Thrift framework. Hive Server communicates with the Java applications using the JDBC driver.</a:t>
            </a:r>
          </a:p>
          <a:p>
            <a:pPr algn="just">
              <a:lnSpc>
                <a:spcPct val="150000"/>
              </a:lnSpc>
              <a:buFont typeface="+mj-lt"/>
              <a:buAutoNum type="arabicPeriod"/>
            </a:pPr>
            <a:r>
              <a:rPr lang="en-US" sz="2000" b="1" dirty="0">
                <a:solidFill>
                  <a:srgbClr val="000000"/>
                </a:solidFill>
                <a:latin typeface="Times New Roman" panose="02020603050405020304" pitchFamily="18" charset="0"/>
                <a:cs typeface="Times New Roman" panose="02020603050405020304" pitchFamily="18" charset="0"/>
              </a:rPr>
              <a:t>ODBC client</a:t>
            </a:r>
            <a:r>
              <a:rPr lang="en-US" sz="2000" dirty="0">
                <a:solidFill>
                  <a:srgbClr val="000000"/>
                </a:solidFill>
                <a:latin typeface="Times New Roman" panose="02020603050405020304" pitchFamily="18" charset="0"/>
                <a:cs typeface="Times New Roman" panose="02020603050405020304" pitchFamily="18" charset="0"/>
              </a:rPr>
              <a:t>: The Hive ODBC driver is similar to the JDBC driver in that it uses Thrift to connect to Hive. However, the ODBC driver uses the Hive Server to communicate with it instead of the Hive Server.</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59378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1"/>
            <a:ext cx="8382000" cy="5115311"/>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Hive Services:</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Hive provides numerous services, including the Hive server2, Beeline, etc. The services offered by Hive are:</a:t>
            </a:r>
          </a:p>
          <a:p>
            <a:pPr algn="just">
              <a:lnSpc>
                <a:spcPct val="150000"/>
              </a:lnSpc>
              <a:buFont typeface="+mj-lt"/>
              <a:buAutoNum type="arabicPeriod"/>
            </a:pPr>
            <a:r>
              <a:rPr lang="en-US" sz="2000" b="1" dirty="0">
                <a:solidFill>
                  <a:srgbClr val="000000"/>
                </a:solidFill>
                <a:latin typeface="Times New Roman" panose="02020603050405020304" pitchFamily="18" charset="0"/>
                <a:cs typeface="Times New Roman" panose="02020603050405020304" pitchFamily="18" charset="0"/>
              </a:rPr>
              <a:t>Beeline</a:t>
            </a:r>
            <a:r>
              <a:rPr lang="en-US" sz="2000" dirty="0">
                <a:solidFill>
                  <a:srgbClr val="000000"/>
                </a:solidFill>
                <a:latin typeface="Times New Roman" panose="02020603050405020304" pitchFamily="18" charset="0"/>
                <a:cs typeface="Times New Roman" panose="02020603050405020304" pitchFamily="18" charset="0"/>
              </a:rPr>
              <a:t>: HiveServer2 supports the Beeline, a command shell that which the user can submit commands and queries to. It is a JDBC client that </a:t>
            </a:r>
            <a:r>
              <a:rPr lang="en-US" sz="2000" dirty="0" err="1">
                <a:solidFill>
                  <a:srgbClr val="000000"/>
                </a:solidFill>
                <a:latin typeface="Times New Roman" panose="02020603050405020304" pitchFamily="18" charset="0"/>
                <a:cs typeface="Times New Roman" panose="02020603050405020304" pitchFamily="18" charset="0"/>
              </a:rPr>
              <a:t>utilises</a:t>
            </a:r>
            <a:r>
              <a:rPr lang="en-US" sz="2000" dirty="0">
                <a:solidFill>
                  <a:srgbClr val="000000"/>
                </a:solidFill>
                <a:latin typeface="Times New Roman" panose="02020603050405020304" pitchFamily="18" charset="0"/>
                <a:cs typeface="Times New Roman" panose="02020603050405020304" pitchFamily="18" charset="0"/>
              </a:rPr>
              <a:t> SQLLINE CLI (a pure Java console utility for connecting with relational databases and executing SQL queries). The Beeline is based on JDBC.</a:t>
            </a:r>
          </a:p>
          <a:p>
            <a:pPr algn="just">
              <a:lnSpc>
                <a:spcPct val="150000"/>
              </a:lnSpc>
              <a:buFont typeface="+mj-lt"/>
              <a:buAutoNum type="arabicPeriod"/>
            </a:pPr>
            <a:r>
              <a:rPr lang="en-US" sz="2000" b="1" dirty="0">
                <a:solidFill>
                  <a:srgbClr val="000000"/>
                </a:solidFill>
                <a:latin typeface="Times New Roman" panose="02020603050405020304" pitchFamily="18" charset="0"/>
                <a:cs typeface="Times New Roman" panose="02020603050405020304" pitchFamily="18" charset="0"/>
              </a:rPr>
              <a:t>Hive Server 2</a:t>
            </a:r>
            <a:r>
              <a:rPr lang="en-US" sz="2000" dirty="0">
                <a:solidFill>
                  <a:srgbClr val="000000"/>
                </a:solidFill>
                <a:latin typeface="Times New Roman" panose="02020603050405020304" pitchFamily="18" charset="0"/>
                <a:cs typeface="Times New Roman" panose="02020603050405020304" pitchFamily="18" charset="0"/>
              </a:rPr>
              <a:t>: HiveServer2 is the successor to HiveServer1. It provides clients with the ability to execute queries against the Hive. Multiple clients may submit queries to Hive and obtain the desired results. Open API clients such as JDBC and ODBC are supported by HiveServer2.</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0626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696075" y="5072074"/>
            <a:ext cx="2447925" cy="5715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2500298" y="571480"/>
            <a:ext cx="6210300" cy="638175"/>
          </a:xfrm>
          <a:prstGeom prst="rect">
            <a:avLst/>
          </a:prstGeom>
          <a:noFill/>
          <a:ln w="9525">
            <a:noFill/>
            <a:miter lim="800000"/>
            <a:headEnd/>
            <a:tailEnd/>
          </a:ln>
          <a:effectLst/>
        </p:spPr>
      </p:pic>
      <p:grpSp>
        <p:nvGrpSpPr>
          <p:cNvPr id="9" name="Group 8"/>
          <p:cNvGrpSpPr/>
          <p:nvPr/>
        </p:nvGrpSpPr>
        <p:grpSpPr>
          <a:xfrm>
            <a:off x="142812" y="500042"/>
            <a:ext cx="9001188" cy="5500726"/>
            <a:chOff x="142812" y="500042"/>
            <a:chExt cx="9001188" cy="5500726"/>
          </a:xfrm>
        </p:grpSpPr>
        <p:pic>
          <p:nvPicPr>
            <p:cNvPr id="3075" name="Picture 3"/>
            <p:cNvPicPr>
              <a:picLocks noChangeAspect="1" noChangeArrowheads="1"/>
            </p:cNvPicPr>
            <p:nvPr/>
          </p:nvPicPr>
          <p:blipFill>
            <a:blip r:embed="rId4"/>
            <a:srcRect/>
            <a:stretch>
              <a:fillRect/>
            </a:stretch>
          </p:blipFill>
          <p:spPr bwMode="auto">
            <a:xfrm>
              <a:off x="142812" y="500042"/>
              <a:ext cx="9001188" cy="5429288"/>
            </a:xfrm>
            <a:prstGeom prst="rect">
              <a:avLst/>
            </a:prstGeom>
            <a:noFill/>
            <a:ln w="9525">
              <a:noFill/>
              <a:miter lim="800000"/>
              <a:headEnd/>
              <a:tailEnd/>
            </a:ln>
            <a:effectLst/>
          </p:spPr>
        </p:pic>
        <p:pic>
          <p:nvPicPr>
            <p:cNvPr id="3078" name="Picture 6"/>
            <p:cNvPicPr>
              <a:picLocks noChangeAspect="1" noChangeArrowheads="1"/>
            </p:cNvPicPr>
            <p:nvPr/>
          </p:nvPicPr>
          <p:blipFill>
            <a:blip r:embed="rId3"/>
            <a:srcRect/>
            <a:stretch>
              <a:fillRect/>
            </a:stretch>
          </p:blipFill>
          <p:spPr bwMode="auto">
            <a:xfrm>
              <a:off x="6643702" y="5429264"/>
              <a:ext cx="2409967" cy="571504"/>
            </a:xfrm>
            <a:prstGeom prst="rect">
              <a:avLst/>
            </a:prstGeom>
            <a:noFill/>
            <a:ln w="9525">
              <a:noFill/>
              <a:miter lim="800000"/>
              <a:headEnd/>
              <a:tailEnd/>
            </a:ln>
            <a:effectLst/>
          </p:spPr>
        </p:pic>
      </p:grpSp>
      <p:pic>
        <p:nvPicPr>
          <p:cNvPr id="3079" name="Picture 7"/>
          <p:cNvPicPr>
            <a:picLocks noChangeAspect="1" noChangeArrowheads="1"/>
          </p:cNvPicPr>
          <p:nvPr/>
        </p:nvPicPr>
        <p:blipFill>
          <a:blip r:embed="rId3"/>
          <a:srcRect/>
          <a:stretch>
            <a:fillRect/>
          </a:stretch>
        </p:blipFill>
        <p:spPr bwMode="auto">
          <a:xfrm>
            <a:off x="214282" y="5357826"/>
            <a:ext cx="5105414" cy="5246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305" y="1143000"/>
            <a:ext cx="8799095" cy="4247317"/>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Hive Driver:</a:t>
            </a:r>
            <a:r>
              <a:rPr lang="en-US" sz="2000" dirty="0">
                <a:solidFill>
                  <a:srgbClr val="000000"/>
                </a:solidFill>
                <a:latin typeface="Times New Roman" panose="02020603050405020304" pitchFamily="18" charset="0"/>
                <a:cs typeface="Times New Roman" panose="02020603050405020304" pitchFamily="18" charset="0"/>
              </a:rPr>
              <a:t> The Hive driver receives the </a:t>
            </a:r>
            <a:r>
              <a:rPr lang="en-US" sz="2000" dirty="0" err="1">
                <a:solidFill>
                  <a:srgbClr val="000000"/>
                </a:solidFill>
                <a:latin typeface="Times New Roman" panose="02020603050405020304" pitchFamily="18" charset="0"/>
                <a:cs typeface="Times New Roman" panose="02020603050405020304" pitchFamily="18" charset="0"/>
              </a:rPr>
              <a:t>HiveQL</a:t>
            </a:r>
            <a:r>
              <a:rPr lang="en-US" sz="2000" dirty="0">
                <a:solidFill>
                  <a:srgbClr val="000000"/>
                </a:solidFill>
                <a:latin typeface="Times New Roman" panose="02020603050405020304" pitchFamily="18" charset="0"/>
                <a:cs typeface="Times New Roman" panose="02020603050405020304" pitchFamily="18" charset="0"/>
              </a:rPr>
              <a:t> statements submitted by the user through the command shell and creates session handles for the query.</a:t>
            </a: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Hive Compiler:</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Metastore</a:t>
            </a:r>
            <a:r>
              <a:rPr lang="en-US" sz="2000" dirty="0">
                <a:solidFill>
                  <a:srgbClr val="000000"/>
                </a:solidFill>
                <a:latin typeface="Times New Roman" panose="02020603050405020304" pitchFamily="18" charset="0"/>
                <a:cs typeface="Times New Roman" panose="02020603050405020304" pitchFamily="18" charset="0"/>
              </a:rPr>
              <a:t> and hive compiler both store metadata in order to support the semantic analysis and type checking performed on the different query blocks and query expressions by the hive compiler. The execution plan generated by the hive compiler is based on the parse results.</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DAG (Directed Acyclic Graph) is a DAG structure created by the compiler. Each step is a map/reduce job on HDFS, an operation on file metadata, and a data manipulation step</a:t>
            </a:r>
            <a:r>
              <a:rPr lang="en-US" sz="2000" dirty="0" smtClean="0">
                <a:solidFill>
                  <a:srgbClr val="000000"/>
                </a:solidFill>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382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8305800" cy="5576976"/>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Optimizer:</a:t>
            </a:r>
            <a:r>
              <a:rPr lang="en-US" sz="2000" dirty="0">
                <a:solidFill>
                  <a:srgbClr val="000000"/>
                </a:solidFill>
                <a:latin typeface="Times New Roman" panose="02020603050405020304" pitchFamily="18" charset="0"/>
                <a:cs typeface="Times New Roman" panose="02020603050405020304" pitchFamily="18" charset="0"/>
              </a:rPr>
              <a:t> The optimizer splits the execution plan before performing the transformation operations so that efficiency and scalability are improved.</a:t>
            </a: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Execution Engine:</a:t>
            </a:r>
            <a:r>
              <a:rPr lang="en-US" sz="2000" dirty="0">
                <a:solidFill>
                  <a:srgbClr val="000000"/>
                </a:solidFill>
                <a:latin typeface="Times New Roman" panose="02020603050405020304" pitchFamily="18" charset="0"/>
                <a:cs typeface="Times New Roman" panose="02020603050405020304" pitchFamily="18" charset="0"/>
              </a:rPr>
              <a:t> After the compilation and optimization steps, the execution engine uses </a:t>
            </a:r>
            <a:r>
              <a:rPr lang="en-US" sz="2000" dirty="0" err="1">
                <a:solidFill>
                  <a:srgbClr val="000000"/>
                </a:solidFill>
                <a:latin typeface="Times New Roman" panose="02020603050405020304" pitchFamily="18" charset="0"/>
                <a:cs typeface="Times New Roman" panose="02020603050405020304" pitchFamily="18" charset="0"/>
              </a:rPr>
              <a:t>Hadoop</a:t>
            </a:r>
            <a:r>
              <a:rPr lang="en-US" sz="2000" dirty="0">
                <a:solidFill>
                  <a:srgbClr val="000000"/>
                </a:solidFill>
                <a:latin typeface="Times New Roman" panose="02020603050405020304" pitchFamily="18" charset="0"/>
                <a:cs typeface="Times New Roman" panose="02020603050405020304" pitchFamily="18" charset="0"/>
              </a:rPr>
              <a:t> to execute the prepared execution plan, which is dependent on the compiler’s execution plan.</a:t>
            </a:r>
          </a:p>
          <a:p>
            <a:pPr algn="just">
              <a:lnSpc>
                <a:spcPct val="150000"/>
              </a:lnSpc>
            </a:pPr>
            <a:r>
              <a:rPr lang="en-US" sz="2000" b="1" dirty="0" err="1">
                <a:solidFill>
                  <a:srgbClr val="000000"/>
                </a:solidFill>
                <a:latin typeface="Times New Roman" panose="02020603050405020304" pitchFamily="18" charset="0"/>
                <a:cs typeface="Times New Roman" panose="02020603050405020304" pitchFamily="18" charset="0"/>
              </a:rPr>
              <a:t>Metastore</a:t>
            </a:r>
            <a:r>
              <a:rPr lang="en-US" sz="2000" b="1" dirty="0">
                <a:solidFill>
                  <a:srgbClr val="000000"/>
                </a:solidFill>
                <a:latin typeface="Times New Roman" panose="02020603050405020304" pitchFamily="18" charset="0"/>
                <a:cs typeface="Times New Roman" panose="02020603050405020304" pitchFamily="18" charset="0"/>
              </a:rPr>
              <a:t>:</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Metastore</a:t>
            </a:r>
            <a:r>
              <a:rPr lang="en-US" sz="2000" dirty="0">
                <a:solidFill>
                  <a:srgbClr val="000000"/>
                </a:solidFill>
                <a:latin typeface="Times New Roman" panose="02020603050405020304" pitchFamily="18" charset="0"/>
                <a:cs typeface="Times New Roman" panose="02020603050405020304" pitchFamily="18" charset="0"/>
              </a:rPr>
              <a:t> stores metadata information about tables and partitions, including column and column type information, in order to improve search engine indexing</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metastore</a:t>
            </a:r>
            <a:r>
              <a:rPr lang="en-US" sz="2000" dirty="0">
                <a:latin typeface="Times New Roman" panose="02020603050405020304" pitchFamily="18" charset="0"/>
                <a:cs typeface="Times New Roman" panose="02020603050405020304" pitchFamily="18" charset="0"/>
              </a:rPr>
              <a:t> also stores information about the </a:t>
            </a:r>
            <a:r>
              <a:rPr lang="en-US" sz="2000" dirty="0" err="1">
                <a:latin typeface="Times New Roman" panose="02020603050405020304" pitchFamily="18" charset="0"/>
                <a:cs typeface="Times New Roman" panose="02020603050405020304" pitchFamily="18" charset="0"/>
              </a:rPr>
              <a:t>serializer</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deserializer</a:t>
            </a:r>
            <a:r>
              <a:rPr lang="en-US" sz="2000" dirty="0">
                <a:latin typeface="Times New Roman" panose="02020603050405020304" pitchFamily="18" charset="0"/>
                <a:cs typeface="Times New Roman" panose="02020603050405020304" pitchFamily="18" charset="0"/>
              </a:rPr>
              <a:t> as well as HDFS files where data is stored and provides data storage. It is usually a relational database. Hive metadata can be queried and modified through </a:t>
            </a:r>
            <a:r>
              <a:rPr lang="en-US" sz="2000" dirty="0" err="1">
                <a:latin typeface="Times New Roman" panose="02020603050405020304" pitchFamily="18" charset="0"/>
                <a:cs typeface="Times New Roman" panose="02020603050405020304" pitchFamily="18" charset="0"/>
              </a:rPr>
              <a:t>Metastore</a:t>
            </a:r>
            <a:r>
              <a:rPr lang="en-US" sz="2000" dirty="0">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57773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379" y="304800"/>
            <a:ext cx="8229600" cy="1704569"/>
          </a:xfrm>
          <a:prstGeom prst="rect">
            <a:avLst/>
          </a:prstGeom>
        </p:spPr>
        <p:txBody>
          <a:bodyPr wrap="square">
            <a:spAutoFit/>
          </a:bodyPr>
          <a:lstStyle/>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We can either configure the </a:t>
            </a:r>
            <a:r>
              <a:rPr lang="en-US" dirty="0" err="1">
                <a:solidFill>
                  <a:srgbClr val="000000"/>
                </a:solidFill>
                <a:latin typeface="Times New Roman" panose="02020603050405020304" pitchFamily="18" charset="0"/>
                <a:cs typeface="Times New Roman" panose="02020603050405020304" pitchFamily="18" charset="0"/>
              </a:rPr>
              <a:t>metastore</a:t>
            </a:r>
            <a:r>
              <a:rPr lang="en-US" dirty="0">
                <a:solidFill>
                  <a:srgbClr val="000000"/>
                </a:solidFill>
                <a:latin typeface="Times New Roman" panose="02020603050405020304" pitchFamily="18" charset="0"/>
                <a:cs typeface="Times New Roman" panose="02020603050405020304" pitchFamily="18" charset="0"/>
              </a:rPr>
              <a:t> in either of the two modes:</a:t>
            </a:r>
          </a:p>
          <a:p>
            <a:pPr algn="just">
              <a:lnSpc>
                <a:spcPct val="150000"/>
              </a:lnSpc>
              <a:buFont typeface="+mj-lt"/>
              <a:buAutoNum type="arabicPeriod"/>
            </a:pPr>
            <a:r>
              <a:rPr lang="en-US" b="1" dirty="0">
                <a:solidFill>
                  <a:srgbClr val="000000"/>
                </a:solidFill>
                <a:latin typeface="Times New Roman" panose="02020603050405020304" pitchFamily="18" charset="0"/>
                <a:cs typeface="Times New Roman" panose="02020603050405020304" pitchFamily="18" charset="0"/>
              </a:rPr>
              <a:t>Remote:</a:t>
            </a:r>
            <a:r>
              <a:rPr lang="en-US" dirty="0">
                <a:solidFill>
                  <a:srgbClr val="000000"/>
                </a:solidFill>
                <a:latin typeface="Times New Roman" panose="02020603050405020304" pitchFamily="18" charset="0"/>
                <a:cs typeface="Times New Roman" panose="02020603050405020304" pitchFamily="18" charset="0"/>
              </a:rPr>
              <a:t> A </a:t>
            </a:r>
            <a:r>
              <a:rPr lang="en-US" dirty="0" err="1">
                <a:solidFill>
                  <a:srgbClr val="000000"/>
                </a:solidFill>
                <a:latin typeface="Times New Roman" panose="02020603050405020304" pitchFamily="18" charset="0"/>
                <a:cs typeface="Times New Roman" panose="02020603050405020304" pitchFamily="18" charset="0"/>
              </a:rPr>
              <a:t>metastore</a:t>
            </a:r>
            <a:r>
              <a:rPr lang="en-US" dirty="0">
                <a:solidFill>
                  <a:srgbClr val="000000"/>
                </a:solidFill>
                <a:latin typeface="Times New Roman" panose="02020603050405020304" pitchFamily="18" charset="0"/>
                <a:cs typeface="Times New Roman" panose="02020603050405020304" pitchFamily="18" charset="0"/>
              </a:rPr>
              <a:t> is not enabled in remote mode, and non-Java applications cannot benefit from Thrift services.</a:t>
            </a:r>
          </a:p>
          <a:p>
            <a:pPr algn="just">
              <a:lnSpc>
                <a:spcPct val="150000"/>
              </a:lnSpc>
              <a:buFont typeface="+mj-lt"/>
              <a:buAutoNum type="arabicPeriod"/>
            </a:pPr>
            <a:r>
              <a:rPr lang="en-US" b="1" dirty="0">
                <a:solidFill>
                  <a:srgbClr val="000000"/>
                </a:solidFill>
                <a:latin typeface="Times New Roman" panose="02020603050405020304" pitchFamily="18" charset="0"/>
                <a:cs typeface="Times New Roman" panose="02020603050405020304" pitchFamily="18" charset="0"/>
              </a:rPr>
              <a:t>Embedded:</a:t>
            </a:r>
            <a:r>
              <a:rPr lang="en-US" dirty="0">
                <a:solidFill>
                  <a:srgbClr val="000000"/>
                </a:solidFill>
                <a:latin typeface="Times New Roman" panose="02020603050405020304" pitchFamily="18" charset="0"/>
                <a:cs typeface="Times New Roman" panose="02020603050405020304" pitchFamily="18" charset="0"/>
              </a:rPr>
              <a:t> A client in embedded mode can directly access the </a:t>
            </a:r>
            <a:r>
              <a:rPr lang="en-US" dirty="0" err="1">
                <a:solidFill>
                  <a:srgbClr val="000000"/>
                </a:solidFill>
                <a:latin typeface="Times New Roman" panose="02020603050405020304" pitchFamily="18" charset="0"/>
                <a:cs typeface="Times New Roman" panose="02020603050405020304" pitchFamily="18" charset="0"/>
              </a:rPr>
              <a:t>metastore</a:t>
            </a:r>
            <a:r>
              <a:rPr lang="en-US" dirty="0">
                <a:solidFill>
                  <a:srgbClr val="000000"/>
                </a:solidFill>
                <a:latin typeface="Times New Roman" panose="02020603050405020304" pitchFamily="18" charset="0"/>
                <a:cs typeface="Times New Roman" panose="02020603050405020304" pitchFamily="18" charset="0"/>
              </a:rPr>
              <a:t> via JDBC.</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563479" y="2286000"/>
            <a:ext cx="8153400" cy="2585323"/>
          </a:xfrm>
          <a:prstGeom prst="rect">
            <a:avLst/>
          </a:prstGeom>
        </p:spPr>
        <p:txBody>
          <a:bodyPr wrap="square">
            <a:spAutoFit/>
          </a:bodyPr>
          <a:lstStyle/>
          <a:p>
            <a:pPr algn="just">
              <a:lnSpc>
                <a:spcPct val="150000"/>
              </a:lnSpc>
            </a:pPr>
            <a:r>
              <a:rPr lang="en-US" b="1" dirty="0">
                <a:solidFill>
                  <a:srgbClr val="000000"/>
                </a:solidFill>
                <a:latin typeface="Times New Roman" panose="02020603050405020304" pitchFamily="18" charset="0"/>
                <a:cs typeface="Times New Roman" panose="02020603050405020304" pitchFamily="18" charset="0"/>
              </a:rPr>
              <a:t>Processing and Resource Management:</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Hive uses a </a:t>
            </a:r>
            <a:r>
              <a:rPr lang="en-US" dirty="0" err="1">
                <a:solidFill>
                  <a:srgbClr val="000000"/>
                </a:solidFill>
                <a:latin typeface="Times New Roman" panose="02020603050405020304" pitchFamily="18" charset="0"/>
                <a:cs typeface="Times New Roman" panose="02020603050405020304" pitchFamily="18" charset="0"/>
              </a:rPr>
              <a:t>MapReduce</a:t>
            </a:r>
            <a:r>
              <a:rPr lang="en-US" dirty="0">
                <a:solidFill>
                  <a:srgbClr val="000000"/>
                </a:solidFill>
                <a:latin typeface="Times New Roman" panose="02020603050405020304" pitchFamily="18" charset="0"/>
                <a:cs typeface="Times New Roman" panose="02020603050405020304" pitchFamily="18" charset="0"/>
              </a:rPr>
              <a:t> framework as a default engine for performing the queries, because of that fact.</a:t>
            </a:r>
          </a:p>
          <a:p>
            <a:pPr algn="just">
              <a:lnSpc>
                <a:spcPct val="150000"/>
              </a:lnSpc>
            </a:pPr>
            <a:r>
              <a:rPr lang="en-US" dirty="0" err="1">
                <a:solidFill>
                  <a:srgbClr val="000000"/>
                </a:solidFill>
                <a:latin typeface="Times New Roman" panose="02020603050405020304" pitchFamily="18" charset="0"/>
                <a:cs typeface="Times New Roman" panose="02020603050405020304" pitchFamily="18" charset="0"/>
              </a:rPr>
              <a:t>MapReduce</a:t>
            </a:r>
            <a:r>
              <a:rPr lang="en-US" dirty="0">
                <a:solidFill>
                  <a:srgbClr val="000000"/>
                </a:solidFill>
                <a:latin typeface="Times New Roman" panose="02020603050405020304" pitchFamily="18" charset="0"/>
                <a:cs typeface="Times New Roman" panose="02020603050405020304" pitchFamily="18" charset="0"/>
              </a:rPr>
              <a:t> frameworks are used to write large-scale applications that process a huge quantity of data in parallel on large clusters of commodity hardware. </a:t>
            </a:r>
            <a:r>
              <a:rPr lang="en-US" dirty="0" err="1">
                <a:solidFill>
                  <a:srgbClr val="000000"/>
                </a:solidFill>
                <a:latin typeface="Times New Roman" panose="02020603050405020304" pitchFamily="18" charset="0"/>
                <a:cs typeface="Times New Roman" panose="02020603050405020304" pitchFamily="18" charset="0"/>
              </a:rPr>
              <a:t>MapReduce</a:t>
            </a:r>
            <a:r>
              <a:rPr lang="en-US" dirty="0">
                <a:solidFill>
                  <a:srgbClr val="000000"/>
                </a:solidFill>
                <a:latin typeface="Times New Roman" panose="02020603050405020304" pitchFamily="18" charset="0"/>
                <a:cs typeface="Times New Roman" panose="02020603050405020304" pitchFamily="18" charset="0"/>
              </a:rPr>
              <a:t> tasks can split data into chunks, which are processed by map-reduce jobs.</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573906" y="5105400"/>
            <a:ext cx="8305800" cy="1421992"/>
          </a:xfrm>
          <a:prstGeom prst="rect">
            <a:avLst/>
          </a:prstGeom>
        </p:spPr>
        <p:txBody>
          <a:bodyPr wrap="square">
            <a:spAutoFit/>
          </a:bodyPr>
          <a:lstStyle/>
          <a:p>
            <a:pPr>
              <a:lnSpc>
                <a:spcPct val="150000"/>
              </a:lnSpc>
            </a:pPr>
            <a:r>
              <a:rPr lang="en-US" sz="2000" b="1" dirty="0">
                <a:solidFill>
                  <a:srgbClr val="000000"/>
                </a:solidFill>
                <a:latin typeface="Times New Roman" panose="02020603050405020304" pitchFamily="18" charset="0"/>
                <a:cs typeface="Times New Roman" panose="02020603050405020304" pitchFamily="18" charset="0"/>
              </a:rPr>
              <a:t>Distributed Storage:</a:t>
            </a:r>
          </a:p>
          <a:p>
            <a:pPr>
              <a:lnSpc>
                <a:spcPct val="150000"/>
              </a:lnSpc>
            </a:pPr>
            <a:r>
              <a:rPr lang="en-US" sz="2000" dirty="0">
                <a:solidFill>
                  <a:srgbClr val="000000"/>
                </a:solidFill>
                <a:latin typeface="Times New Roman" panose="02020603050405020304" pitchFamily="18" charset="0"/>
                <a:cs typeface="Times New Roman" panose="02020603050405020304" pitchFamily="18" charset="0"/>
              </a:rPr>
              <a:t>Hive is based on </a:t>
            </a:r>
            <a:r>
              <a:rPr lang="en-US" sz="2000" dirty="0" err="1">
                <a:solidFill>
                  <a:srgbClr val="000000"/>
                </a:solidFill>
                <a:latin typeface="Times New Roman" panose="02020603050405020304" pitchFamily="18" charset="0"/>
                <a:cs typeface="Times New Roman" panose="02020603050405020304" pitchFamily="18" charset="0"/>
              </a:rPr>
              <a:t>Hadoop</a:t>
            </a:r>
            <a:r>
              <a:rPr lang="en-US" sz="2000" dirty="0">
                <a:solidFill>
                  <a:srgbClr val="000000"/>
                </a:solidFill>
                <a:latin typeface="Times New Roman" panose="02020603050405020304" pitchFamily="18" charset="0"/>
                <a:cs typeface="Times New Roman" panose="02020603050405020304" pitchFamily="18" charset="0"/>
              </a:rPr>
              <a:t>, which means that it uses the </a:t>
            </a:r>
            <a:r>
              <a:rPr lang="en-US" sz="2000" dirty="0" err="1">
                <a:solidFill>
                  <a:srgbClr val="000000"/>
                </a:solidFill>
                <a:latin typeface="Times New Roman" panose="02020603050405020304" pitchFamily="18" charset="0"/>
                <a:cs typeface="Times New Roman" panose="02020603050405020304" pitchFamily="18" charset="0"/>
              </a:rPr>
              <a:t>Hadoop</a:t>
            </a:r>
            <a:r>
              <a:rPr lang="en-US" sz="2000" dirty="0">
                <a:solidFill>
                  <a:srgbClr val="000000"/>
                </a:solidFill>
                <a:latin typeface="Times New Roman" panose="02020603050405020304" pitchFamily="18" charset="0"/>
                <a:cs typeface="Times New Roman" panose="02020603050405020304" pitchFamily="18" charset="0"/>
              </a:rPr>
              <a:t> Distributed File System for distributed storage.</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9041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304800"/>
            <a:ext cx="2257990" cy="369332"/>
          </a:xfrm>
          <a:prstGeom prst="rect">
            <a:avLst/>
          </a:prstGeom>
        </p:spPr>
        <p:txBody>
          <a:bodyPr wrap="none">
            <a:spAutoFit/>
          </a:bodyPr>
          <a:lstStyle/>
          <a:p>
            <a:r>
              <a:rPr lang="en-IN" b="1" dirty="0">
                <a:solidFill>
                  <a:srgbClr val="000000"/>
                </a:solidFill>
                <a:latin typeface="Inter"/>
              </a:rPr>
              <a:t>Working with Hive:</a:t>
            </a:r>
            <a:endParaRPr lang="en-IN" b="1" i="0" dirty="0">
              <a:solidFill>
                <a:srgbClr val="000000"/>
              </a:solidFill>
              <a:effectLst/>
              <a:latin typeface="Inter"/>
            </a:endParaRPr>
          </a:p>
        </p:txBody>
      </p:sp>
      <p:pic>
        <p:nvPicPr>
          <p:cNvPr id="4" name="Picture 3"/>
          <p:cNvPicPr>
            <a:picLocks noChangeAspect="1"/>
          </p:cNvPicPr>
          <p:nvPr/>
        </p:nvPicPr>
        <p:blipFill>
          <a:blip r:embed="rId2"/>
          <a:stretch>
            <a:fillRect/>
          </a:stretch>
        </p:blipFill>
        <p:spPr>
          <a:xfrm>
            <a:off x="304800" y="1143000"/>
            <a:ext cx="8610600" cy="5091188"/>
          </a:xfrm>
          <a:prstGeom prst="rect">
            <a:avLst/>
          </a:prstGeom>
        </p:spPr>
      </p:pic>
    </p:spTree>
    <p:extLst>
      <p:ext uri="{BB962C8B-B14F-4D97-AF65-F5344CB8AC3E}">
        <p14:creationId xmlns:p14="http://schemas.microsoft.com/office/powerpoint/2010/main" xmlns="" val="419357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12845"/>
            <a:ext cx="8534400" cy="4197559"/>
          </a:xfrm>
          <a:prstGeom prst="rect">
            <a:avLst/>
          </a:prstGeom>
        </p:spPr>
        <p:txBody>
          <a:bodyPr wrap="square">
            <a:spAutoFit/>
          </a:bodyPr>
          <a:lstStyle/>
          <a:p>
            <a:pPr algn="just">
              <a:lnSpc>
                <a:spcPct val="150000"/>
              </a:lnSpc>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The driver calls the user interface’s execute function to perform a query.</a:t>
            </a:r>
          </a:p>
          <a:p>
            <a:pPr algn="just">
              <a:lnSpc>
                <a:spcPct val="150000"/>
              </a:lnSpc>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The driver answers the query, creates a session handle for the query, and passes it to the compiler for generating the execution plan.</a:t>
            </a:r>
          </a:p>
          <a:p>
            <a:pPr algn="just">
              <a:lnSpc>
                <a:spcPct val="150000"/>
              </a:lnSpc>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The compiler responses to the metadata request are sent to the </a:t>
            </a:r>
            <a:r>
              <a:rPr lang="en-US" dirty="0" err="1">
                <a:solidFill>
                  <a:srgbClr val="000000"/>
                </a:solidFill>
                <a:latin typeface="Times New Roman" panose="02020603050405020304" pitchFamily="18" charset="0"/>
                <a:cs typeface="Times New Roman" panose="02020603050405020304" pitchFamily="18" charset="0"/>
              </a:rPr>
              <a:t>metaStore</a:t>
            </a:r>
            <a:r>
              <a:rPr lang="en-US" dirty="0">
                <a:solidFill>
                  <a:srgbClr val="000000"/>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The compiler computes the metadata using the meta data sent by the </a:t>
            </a:r>
            <a:r>
              <a:rPr lang="en-US" dirty="0" err="1">
                <a:solidFill>
                  <a:srgbClr val="000000"/>
                </a:solidFill>
                <a:latin typeface="Times New Roman" panose="02020603050405020304" pitchFamily="18" charset="0"/>
                <a:cs typeface="Times New Roman" panose="02020603050405020304" pitchFamily="18" charset="0"/>
              </a:rPr>
              <a:t>metastore</a:t>
            </a:r>
            <a:r>
              <a:rPr lang="en-US" dirty="0">
                <a:solidFill>
                  <a:srgbClr val="000000"/>
                </a:solidFill>
                <a:latin typeface="Times New Roman" panose="02020603050405020304" pitchFamily="18" charset="0"/>
                <a:cs typeface="Times New Roman" panose="02020603050405020304" pitchFamily="18" charset="0"/>
              </a:rPr>
              <a:t>. The metadata that the compiler uses for type-checking and semantic analysis on the expressions in the query tree is what is written in the preceding bullet. The compiler generates the execution plan (Directed acyclic Graph) for Map Reduce jobs, which includes map operator trees (operators used by mappers and reducers) as well as reduce operator trees (operators used by reducers).</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1783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8686800" cy="5028556"/>
          </a:xfrm>
          <a:prstGeom prst="rect">
            <a:avLst/>
          </a:prstGeom>
        </p:spPr>
        <p:txBody>
          <a:bodyPr wrap="square">
            <a:spAutoFit/>
          </a:bodyPr>
          <a:lstStyle/>
          <a:p>
            <a:pPr algn="just">
              <a:lnSpc>
                <a:spcPct val="150000"/>
              </a:lnSpc>
            </a:pPr>
            <a:r>
              <a:rPr lang="en-US" dirty="0" smtClean="0">
                <a:solidFill>
                  <a:srgbClr val="000000"/>
                </a:solidFill>
                <a:latin typeface="Times New Roman" panose="02020603050405020304" pitchFamily="18" charset="0"/>
                <a:cs typeface="Times New Roman" panose="02020603050405020304" pitchFamily="18" charset="0"/>
              </a:rPr>
              <a:t>5. The </a:t>
            </a:r>
            <a:r>
              <a:rPr lang="en-US" dirty="0">
                <a:solidFill>
                  <a:srgbClr val="000000"/>
                </a:solidFill>
                <a:latin typeface="Times New Roman" panose="02020603050405020304" pitchFamily="18" charset="0"/>
                <a:cs typeface="Times New Roman" panose="02020603050405020304" pitchFamily="18" charset="0"/>
              </a:rPr>
              <a:t>compiler then transmits the generated execution plan to the </a:t>
            </a:r>
            <a:r>
              <a:rPr lang="en-US" dirty="0" smtClean="0">
                <a:solidFill>
                  <a:srgbClr val="000000"/>
                </a:solidFill>
                <a:latin typeface="Times New Roman" panose="02020603050405020304" pitchFamily="18" charset="0"/>
                <a:cs typeface="Times New Roman" panose="02020603050405020304" pitchFamily="18" charset="0"/>
              </a:rPr>
              <a:t>driver.</a:t>
            </a:r>
          </a:p>
          <a:p>
            <a:pPr algn="just">
              <a:lnSpc>
                <a:spcPct val="150000"/>
              </a:lnSpc>
            </a:pPr>
            <a:r>
              <a:rPr lang="en-US" dirty="0" smtClean="0">
                <a:solidFill>
                  <a:srgbClr val="000000"/>
                </a:solidFill>
                <a:latin typeface="Times New Roman" panose="02020603050405020304" pitchFamily="18" charset="0"/>
                <a:cs typeface="Times New Roman" panose="02020603050405020304" pitchFamily="18" charset="0"/>
              </a:rPr>
              <a:t>6. After </a:t>
            </a:r>
            <a:r>
              <a:rPr lang="en-US" dirty="0">
                <a:solidFill>
                  <a:srgbClr val="000000"/>
                </a:solidFill>
                <a:latin typeface="Times New Roman" panose="02020603050405020304" pitchFamily="18" charset="0"/>
                <a:cs typeface="Times New Roman" panose="02020603050405020304" pitchFamily="18" charset="0"/>
              </a:rPr>
              <a:t>the compiler provides the execution plan to the driver, the driver passes the implemented plan to the execution engine for execution.</a:t>
            </a:r>
          </a:p>
          <a:p>
            <a:pPr algn="just">
              <a:lnSpc>
                <a:spcPct val="150000"/>
              </a:lnSpc>
            </a:pPr>
            <a:r>
              <a:rPr lang="en-US" dirty="0" smtClean="0">
                <a:solidFill>
                  <a:srgbClr val="000000"/>
                </a:solidFill>
                <a:latin typeface="Times New Roman" panose="02020603050405020304" pitchFamily="18" charset="0"/>
                <a:cs typeface="Times New Roman" panose="02020603050405020304" pitchFamily="18" charset="0"/>
              </a:rPr>
              <a:t>7. The </a:t>
            </a:r>
            <a:r>
              <a:rPr lang="en-US" dirty="0">
                <a:solidFill>
                  <a:srgbClr val="000000"/>
                </a:solidFill>
                <a:latin typeface="Times New Roman" panose="02020603050405020304" pitchFamily="18" charset="0"/>
                <a:cs typeface="Times New Roman" panose="02020603050405020304" pitchFamily="18" charset="0"/>
              </a:rPr>
              <a:t>execution engine then passes these stages of DAG to suitable components. The </a:t>
            </a:r>
            <a:r>
              <a:rPr lang="en-US" dirty="0" err="1">
                <a:solidFill>
                  <a:srgbClr val="000000"/>
                </a:solidFill>
                <a:latin typeface="Times New Roman" panose="02020603050405020304" pitchFamily="18" charset="0"/>
                <a:cs typeface="Times New Roman" panose="02020603050405020304" pitchFamily="18" charset="0"/>
              </a:rPr>
              <a:t>deserializer</a:t>
            </a:r>
            <a:r>
              <a:rPr lang="en-US" dirty="0">
                <a:solidFill>
                  <a:srgbClr val="000000"/>
                </a:solidFill>
                <a:latin typeface="Times New Roman" panose="02020603050405020304" pitchFamily="18" charset="0"/>
                <a:cs typeface="Times New Roman" panose="02020603050405020304" pitchFamily="18" charset="0"/>
              </a:rPr>
              <a:t> for each table or intermediate output uses the associated table or intermediate output </a:t>
            </a:r>
            <a:r>
              <a:rPr lang="en-US" dirty="0" err="1">
                <a:solidFill>
                  <a:srgbClr val="000000"/>
                </a:solidFill>
                <a:latin typeface="Times New Roman" panose="02020603050405020304" pitchFamily="18" charset="0"/>
                <a:cs typeface="Times New Roman" panose="02020603050405020304" pitchFamily="18" charset="0"/>
              </a:rPr>
              <a:t>deserializer</a:t>
            </a:r>
            <a:r>
              <a:rPr lang="en-US" dirty="0">
                <a:solidFill>
                  <a:srgbClr val="000000"/>
                </a:solidFill>
                <a:latin typeface="Times New Roman" panose="02020603050405020304" pitchFamily="18" charset="0"/>
                <a:cs typeface="Times New Roman" panose="02020603050405020304" pitchFamily="18" charset="0"/>
              </a:rPr>
              <a:t> to read the rows from HDFS files. These are then passed through the operator tree. The HDFS temporary file is then </a:t>
            </a:r>
            <a:r>
              <a:rPr lang="en-US" dirty="0" err="1">
                <a:solidFill>
                  <a:srgbClr val="000000"/>
                </a:solidFill>
                <a:latin typeface="Times New Roman" panose="02020603050405020304" pitchFamily="18" charset="0"/>
                <a:cs typeface="Times New Roman" panose="02020603050405020304" pitchFamily="18" charset="0"/>
              </a:rPr>
              <a:t>serialised</a:t>
            </a:r>
            <a:r>
              <a:rPr lang="en-US" dirty="0">
                <a:solidFill>
                  <a:srgbClr val="000000"/>
                </a:solidFill>
                <a:latin typeface="Times New Roman" panose="02020603050405020304" pitchFamily="18" charset="0"/>
                <a:cs typeface="Times New Roman" panose="02020603050405020304" pitchFamily="18" charset="0"/>
              </a:rPr>
              <a:t> using the </a:t>
            </a:r>
            <a:r>
              <a:rPr lang="en-US" dirty="0" err="1">
                <a:solidFill>
                  <a:srgbClr val="000000"/>
                </a:solidFill>
                <a:latin typeface="Times New Roman" panose="02020603050405020304" pitchFamily="18" charset="0"/>
                <a:cs typeface="Times New Roman" panose="02020603050405020304" pitchFamily="18" charset="0"/>
              </a:rPr>
              <a:t>serializer</a:t>
            </a:r>
            <a:r>
              <a:rPr lang="en-US" dirty="0">
                <a:solidFill>
                  <a:srgbClr val="000000"/>
                </a:solidFill>
                <a:latin typeface="Times New Roman" panose="02020603050405020304" pitchFamily="18" charset="0"/>
                <a:cs typeface="Times New Roman" panose="02020603050405020304" pitchFamily="18" charset="0"/>
              </a:rPr>
              <a:t> before being written to the HDFS file system. These HDFS files are then used to provide data to the subsequent </a:t>
            </a:r>
            <a:r>
              <a:rPr lang="en-US" dirty="0" err="1">
                <a:solidFill>
                  <a:srgbClr val="000000"/>
                </a:solidFill>
                <a:latin typeface="Times New Roman" panose="02020603050405020304" pitchFamily="18" charset="0"/>
                <a:cs typeface="Times New Roman" panose="02020603050405020304" pitchFamily="18" charset="0"/>
              </a:rPr>
              <a:t>MapReduce</a:t>
            </a:r>
            <a:r>
              <a:rPr lang="en-US" dirty="0">
                <a:solidFill>
                  <a:srgbClr val="000000"/>
                </a:solidFill>
                <a:latin typeface="Times New Roman" panose="02020603050405020304" pitchFamily="18" charset="0"/>
                <a:cs typeface="Times New Roman" panose="02020603050405020304" pitchFamily="18" charset="0"/>
              </a:rPr>
              <a:t> stages of the plan. After the final temporary file is moved to the table’s location, the final temporary file is moved to the table’s final location.</a:t>
            </a:r>
          </a:p>
          <a:p>
            <a:pPr algn="just">
              <a:lnSpc>
                <a:spcPct val="150000"/>
              </a:lnSpc>
            </a:pPr>
            <a:r>
              <a:rPr lang="en-US" dirty="0" smtClean="0">
                <a:solidFill>
                  <a:srgbClr val="000000"/>
                </a:solidFill>
                <a:latin typeface="Times New Roman" panose="02020603050405020304" pitchFamily="18" charset="0"/>
                <a:cs typeface="Times New Roman" panose="02020603050405020304" pitchFamily="18" charset="0"/>
              </a:rPr>
              <a:t>8. The </a:t>
            </a:r>
            <a:r>
              <a:rPr lang="en-US" dirty="0">
                <a:solidFill>
                  <a:srgbClr val="000000"/>
                </a:solidFill>
                <a:latin typeface="Times New Roman" panose="02020603050405020304" pitchFamily="18" charset="0"/>
                <a:cs typeface="Times New Roman" panose="02020603050405020304" pitchFamily="18" charset="0"/>
              </a:rPr>
              <a:t>driver stores the contents of the temporary files in HDFS as part of a fetch call from the driver to the Hive interface. The Hive interface sends the results to the driver.</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98464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1800" y="533400"/>
            <a:ext cx="3048000" cy="400110"/>
          </a:xfrm>
          <a:prstGeom prst="rect">
            <a:avLst/>
          </a:prstGeom>
        </p:spPr>
        <p:txBody>
          <a:bodyPr wrap="square">
            <a:spAutoFit/>
          </a:bodyPr>
          <a:lstStyle/>
          <a:p>
            <a:r>
              <a:rPr lang="en-IN" sz="2000" b="1" dirty="0">
                <a:solidFill>
                  <a:srgbClr val="000000"/>
                </a:solidFill>
                <a:latin typeface="Times New Roman" panose="02020603050405020304" pitchFamily="18" charset="0"/>
                <a:cs typeface="Times New Roman" panose="02020603050405020304" pitchFamily="18" charset="0"/>
              </a:rPr>
              <a:t>Different Modes of Hive:</a:t>
            </a:r>
            <a:endParaRPr lang="en-IN" sz="2000" b="1" i="0" dirty="0">
              <a:solidFill>
                <a:srgbClr val="000000"/>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285720" y="1000108"/>
            <a:ext cx="8562581" cy="5170646"/>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A hive can operate in two modes based on the number of data nodes in </a:t>
            </a:r>
            <a:r>
              <a:rPr lang="en-US" sz="2000" b="1" dirty="0" err="1">
                <a:solidFill>
                  <a:srgbClr val="000000"/>
                </a:solidFill>
                <a:latin typeface="Times New Roman" panose="02020603050405020304" pitchFamily="18" charset="0"/>
                <a:cs typeface="Times New Roman" panose="02020603050405020304" pitchFamily="18" charset="0"/>
              </a:rPr>
              <a:t>Hadoop</a:t>
            </a:r>
            <a:r>
              <a:rPr lang="en-US" sz="2000" b="1" dirty="0">
                <a:solidFill>
                  <a:srgbClr val="000000"/>
                </a:solidFill>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Local mode</a:t>
            </a: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Map-reduce mode</a:t>
            </a:r>
          </a:p>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When using Local mode:</a:t>
            </a: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We can run Hive in pseudo mode if </a:t>
            </a:r>
            <a:r>
              <a:rPr lang="en-US" sz="2000" dirty="0" err="1">
                <a:solidFill>
                  <a:srgbClr val="000000"/>
                </a:solidFill>
                <a:latin typeface="Times New Roman" panose="02020603050405020304" pitchFamily="18" charset="0"/>
                <a:cs typeface="Times New Roman" panose="02020603050405020304" pitchFamily="18" charset="0"/>
              </a:rPr>
              <a:t>Hadoop</a:t>
            </a:r>
            <a:r>
              <a:rPr lang="en-US" sz="2000" dirty="0">
                <a:solidFill>
                  <a:srgbClr val="000000"/>
                </a:solidFill>
                <a:latin typeface="Times New Roman" panose="02020603050405020304" pitchFamily="18" charset="0"/>
                <a:cs typeface="Times New Roman" panose="02020603050405020304" pitchFamily="18" charset="0"/>
              </a:rPr>
              <a:t> is installed under pseudo mode with one data node.</a:t>
            </a: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In this mode, we can have a data size of up to one machine as long as it is smaller in terms of physical size.</a:t>
            </a: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Smaller data sets will be processed rapidly on local machines due to the processing speed of small data sets.</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9896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57200"/>
            <a:ext cx="8229600" cy="3268652"/>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cs typeface="Times New Roman" panose="02020603050405020304" pitchFamily="18" charset="0"/>
              </a:rPr>
              <a:t>When using Map Reduce mode:</a:t>
            </a: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In this type of setup, there are multiple data nodes, and data is distributed across different nodes. We use Hive in this scenario</a:t>
            </a: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It will be able to handle large amounts of data as well as parallel queries in order to execute them in a timely fashion.</a:t>
            </a:r>
          </a:p>
          <a:p>
            <a:pPr algn="just">
              <a:lnSpc>
                <a:spcPct val="150000"/>
              </a:lnSpc>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By turning on this mode, you can increase the performance of data processing by processing large data sets with better performance.</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1208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214290"/>
            <a:ext cx="9017020" cy="5495959"/>
            <a:chOff x="0" y="214290"/>
            <a:chExt cx="9017020" cy="5495959"/>
          </a:xfrm>
        </p:grpSpPr>
        <p:pic>
          <p:nvPicPr>
            <p:cNvPr id="2051" name="Picture 3"/>
            <p:cNvPicPr>
              <a:picLocks noChangeAspect="1" noChangeArrowheads="1"/>
            </p:cNvPicPr>
            <p:nvPr/>
          </p:nvPicPr>
          <p:blipFill>
            <a:blip r:embed="rId2"/>
            <a:srcRect/>
            <a:stretch>
              <a:fillRect/>
            </a:stretch>
          </p:blipFill>
          <p:spPr bwMode="auto">
            <a:xfrm>
              <a:off x="0" y="214290"/>
              <a:ext cx="9017020" cy="542928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0" y="5072074"/>
              <a:ext cx="9001156" cy="63817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160750" y="685800"/>
            <a:ext cx="8983250" cy="5807610"/>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a:srcRect/>
          <a:stretch>
            <a:fillRect/>
          </a:stretch>
        </p:blipFill>
        <p:spPr bwMode="auto">
          <a:xfrm>
            <a:off x="2590800" y="304800"/>
            <a:ext cx="2790825"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1472" y="1071546"/>
            <a:ext cx="8239129" cy="4634510"/>
            <a:chOff x="571472" y="1071546"/>
            <a:chExt cx="8239129" cy="4634510"/>
          </a:xfrm>
        </p:grpSpPr>
        <p:pic>
          <p:nvPicPr>
            <p:cNvPr id="4098" name="Picture 2"/>
            <p:cNvPicPr>
              <a:picLocks noChangeAspect="1" noChangeArrowheads="1"/>
            </p:cNvPicPr>
            <p:nvPr/>
          </p:nvPicPr>
          <p:blipFill>
            <a:blip r:embed="rId2"/>
            <a:srcRect/>
            <a:stretch>
              <a:fillRect/>
            </a:stretch>
          </p:blipFill>
          <p:spPr bwMode="auto">
            <a:xfrm>
              <a:off x="571472" y="1071546"/>
              <a:ext cx="8239129" cy="463451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1472" y="5000636"/>
              <a:ext cx="8215370" cy="6953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71472" y="1071546"/>
              <a:ext cx="8215370" cy="4191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785794"/>
            <a:ext cx="9144000" cy="5576925"/>
            <a:chOff x="0" y="785794"/>
            <a:chExt cx="9144000" cy="5576925"/>
          </a:xfrm>
        </p:grpSpPr>
        <p:pic>
          <p:nvPicPr>
            <p:cNvPr id="5122" name="Picture 2"/>
            <p:cNvPicPr>
              <a:picLocks noChangeAspect="1" noChangeArrowheads="1"/>
            </p:cNvPicPr>
            <p:nvPr/>
          </p:nvPicPr>
          <p:blipFill>
            <a:blip r:embed="rId2"/>
            <a:srcRect/>
            <a:stretch>
              <a:fillRect/>
            </a:stretch>
          </p:blipFill>
          <p:spPr bwMode="auto">
            <a:xfrm>
              <a:off x="126980" y="785794"/>
              <a:ext cx="9017020" cy="507207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0" y="5214950"/>
              <a:ext cx="9144000" cy="1147769"/>
            </a:xfrm>
            <a:prstGeom prst="rect">
              <a:avLst/>
            </a:prstGeom>
            <a:noFill/>
            <a:ln w="9525">
              <a:noFill/>
              <a:miter lim="800000"/>
              <a:headEnd/>
              <a:tailEnd/>
            </a:ln>
            <a:effec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857232"/>
            <a:ext cx="9016978" cy="5434049"/>
            <a:chOff x="0" y="857232"/>
            <a:chExt cx="9016978" cy="5434049"/>
          </a:xfrm>
        </p:grpSpPr>
        <p:pic>
          <p:nvPicPr>
            <p:cNvPr id="6147" name="Picture 3"/>
            <p:cNvPicPr>
              <a:picLocks noChangeAspect="1" noChangeArrowheads="1"/>
            </p:cNvPicPr>
            <p:nvPr/>
          </p:nvPicPr>
          <p:blipFill>
            <a:blip r:embed="rId2"/>
            <a:srcRect/>
            <a:stretch>
              <a:fillRect/>
            </a:stretch>
          </p:blipFill>
          <p:spPr bwMode="auto">
            <a:xfrm>
              <a:off x="142844" y="857232"/>
              <a:ext cx="8874134" cy="4991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0" y="5214950"/>
              <a:ext cx="9001156" cy="1076331"/>
            </a:xfrm>
            <a:prstGeom prst="rect">
              <a:avLst/>
            </a:prstGeom>
            <a:noFill/>
            <a:ln w="9525">
              <a:noFill/>
              <a:miter lim="800000"/>
              <a:headEnd/>
              <a:tailEnd/>
            </a:ln>
            <a:effec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785794"/>
            <a:ext cx="9144000" cy="5143535"/>
            <a:chOff x="0" y="785794"/>
            <a:chExt cx="9144000" cy="5143535"/>
          </a:xfrm>
        </p:grpSpPr>
        <p:pic>
          <p:nvPicPr>
            <p:cNvPr id="9218" name="Picture 2"/>
            <p:cNvPicPr>
              <a:picLocks noChangeAspect="1" noChangeArrowheads="1"/>
            </p:cNvPicPr>
            <p:nvPr/>
          </p:nvPicPr>
          <p:blipFill>
            <a:blip r:embed="rId2"/>
            <a:srcRect/>
            <a:stretch>
              <a:fillRect/>
            </a:stretch>
          </p:blipFill>
          <p:spPr bwMode="auto">
            <a:xfrm>
              <a:off x="126981" y="785794"/>
              <a:ext cx="9017019" cy="5072073"/>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0" y="5279056"/>
              <a:ext cx="9144000" cy="650273"/>
            </a:xfrm>
            <a:prstGeom prst="rect">
              <a:avLst/>
            </a:prstGeom>
            <a:noFill/>
            <a:ln w="9525">
              <a:noFill/>
              <a:miter lim="800000"/>
              <a:headEnd/>
              <a:tailEnd/>
            </a:ln>
            <a:effectLst/>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1364</TotalTime>
  <Words>1332</Words>
  <Application>Microsoft Office PowerPoint</Application>
  <PresentationFormat>On-screen Show (4:3)</PresentationFormat>
  <Paragraphs>104</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GGU-IT SUPPORT</cp:lastModifiedBy>
  <cp:revision>36</cp:revision>
  <dcterms:created xsi:type="dcterms:W3CDTF">2006-08-16T00:00:00Z</dcterms:created>
  <dcterms:modified xsi:type="dcterms:W3CDTF">2025-03-12T04:05:43Z</dcterms:modified>
</cp:coreProperties>
</file>